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8"/>
  </p:notesMasterIdLst>
  <p:sldIdLst>
    <p:sldId id="256" r:id="rId2"/>
    <p:sldId id="257" r:id="rId3"/>
    <p:sldId id="266" r:id="rId4"/>
    <p:sldId id="260" r:id="rId5"/>
    <p:sldId id="263" r:id="rId6"/>
    <p:sldId id="262" r:id="rId7"/>
    <p:sldId id="264" r:id="rId8"/>
    <p:sldId id="265" r:id="rId9"/>
    <p:sldId id="267" r:id="rId10"/>
    <p:sldId id="269" r:id="rId11"/>
    <p:sldId id="268" r:id="rId12"/>
    <p:sldId id="270" r:id="rId13"/>
    <p:sldId id="274" r:id="rId14"/>
    <p:sldId id="272" r:id="rId15"/>
    <p:sldId id="273"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92" d="100"/>
          <a:sy n="92" d="100"/>
        </p:scale>
        <p:origin x="114"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169F68-92A0-4C4A-B2D3-DCA2AA58C2E0}" type="datetimeFigureOut">
              <a:rPr lang="is-IS" smtClean="0"/>
              <a:t>22.5.2016</a:t>
            </a:fld>
            <a:endParaRPr lang="is-I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33C5C0-88CD-42B8-978D-4690AFE82832}" type="slidenum">
              <a:rPr lang="is-IS" smtClean="0"/>
              <a:t>‹#›</a:t>
            </a:fld>
            <a:endParaRPr lang="is-IS"/>
          </a:p>
        </p:txBody>
      </p:sp>
    </p:spTree>
    <p:extLst>
      <p:ext uri="{BB962C8B-B14F-4D97-AF65-F5344CB8AC3E}">
        <p14:creationId xmlns:p14="http://schemas.microsoft.com/office/powerpoint/2010/main" val="1358302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a:p>
        </p:txBody>
      </p:sp>
      <p:sp>
        <p:nvSpPr>
          <p:cNvPr id="4" name="Slide Number Placeholder 3"/>
          <p:cNvSpPr>
            <a:spLocks noGrp="1"/>
          </p:cNvSpPr>
          <p:nvPr>
            <p:ph type="sldNum" sz="quarter" idx="10"/>
          </p:nvPr>
        </p:nvSpPr>
        <p:spPr/>
        <p:txBody>
          <a:bodyPr/>
          <a:lstStyle/>
          <a:p>
            <a:fld id="{9433C5C0-88CD-42B8-978D-4690AFE82832}" type="slidenum">
              <a:rPr lang="is-IS" smtClean="0"/>
              <a:t>2</a:t>
            </a:fld>
            <a:endParaRPr lang="is-IS"/>
          </a:p>
        </p:txBody>
      </p:sp>
    </p:spTree>
    <p:extLst>
      <p:ext uri="{BB962C8B-B14F-4D97-AF65-F5344CB8AC3E}">
        <p14:creationId xmlns:p14="http://schemas.microsoft.com/office/powerpoint/2010/main" val="256199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a:p>
        </p:txBody>
      </p:sp>
      <p:sp>
        <p:nvSpPr>
          <p:cNvPr id="4" name="Slide Number Placeholder 3"/>
          <p:cNvSpPr>
            <a:spLocks noGrp="1"/>
          </p:cNvSpPr>
          <p:nvPr>
            <p:ph type="sldNum" sz="quarter" idx="10"/>
          </p:nvPr>
        </p:nvSpPr>
        <p:spPr/>
        <p:txBody>
          <a:bodyPr/>
          <a:lstStyle/>
          <a:p>
            <a:fld id="{9433C5C0-88CD-42B8-978D-4690AFE82832}" type="slidenum">
              <a:rPr lang="is-IS" smtClean="0"/>
              <a:t>3</a:t>
            </a:fld>
            <a:endParaRPr lang="is-IS"/>
          </a:p>
        </p:txBody>
      </p:sp>
    </p:spTree>
    <p:extLst>
      <p:ext uri="{BB962C8B-B14F-4D97-AF65-F5344CB8AC3E}">
        <p14:creationId xmlns:p14="http://schemas.microsoft.com/office/powerpoint/2010/main" val="19607190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0C7BD71-0487-48B0-8843-270EDAF1B54E}" type="datetime1">
              <a:rPr lang="en-US" smtClean="0"/>
              <a:t>5/22/2016</a:t>
            </a:fld>
            <a:endParaRPr lang="en-US" dirty="0"/>
          </a:p>
        </p:txBody>
      </p:sp>
      <p:sp>
        <p:nvSpPr>
          <p:cNvPr id="5" name="Footer Placeholder 4"/>
          <p:cNvSpPr>
            <a:spLocks noGrp="1"/>
          </p:cNvSpPr>
          <p:nvPr>
            <p:ph type="ftr" sz="quarter" idx="11"/>
          </p:nvPr>
        </p:nvSpPr>
        <p:spPr/>
        <p:txBody>
          <a:bodyPr/>
          <a:lstStyle/>
          <a:p>
            <a:r>
              <a:rPr lang="en-US" smtClean="0"/>
              <a:t>Aðalfundur KGSÍ á Siglufirði 28. maí 2016</a:t>
            </a:r>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2F2A2F-7F07-46F0-B8CA-8D791290E86F}" type="datetime1">
              <a:rPr lang="en-US" smtClean="0"/>
              <a:t>5/22/2016</a:t>
            </a:fld>
            <a:endParaRPr lang="en-US" dirty="0"/>
          </a:p>
        </p:txBody>
      </p:sp>
      <p:sp>
        <p:nvSpPr>
          <p:cNvPr id="6" name="Footer Placeholder 5"/>
          <p:cNvSpPr>
            <a:spLocks noGrp="1"/>
          </p:cNvSpPr>
          <p:nvPr>
            <p:ph type="ftr" sz="quarter" idx="11"/>
          </p:nvPr>
        </p:nvSpPr>
        <p:spPr/>
        <p:txBody>
          <a:bodyPr/>
          <a:lstStyle/>
          <a:p>
            <a:r>
              <a:rPr lang="en-US" smtClean="0"/>
              <a:t>Aðalfundur KGSÍ á Siglufirði 28. maí 2016</a:t>
            </a:r>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59C021-E69C-4188-AD37-E72B106A9F04}" type="datetime1">
              <a:rPr lang="en-US" smtClean="0"/>
              <a:t>5/22/2016</a:t>
            </a:fld>
            <a:endParaRPr lang="en-US" dirty="0"/>
          </a:p>
        </p:txBody>
      </p:sp>
      <p:sp>
        <p:nvSpPr>
          <p:cNvPr id="6" name="Footer Placeholder 5"/>
          <p:cNvSpPr>
            <a:spLocks noGrp="1"/>
          </p:cNvSpPr>
          <p:nvPr>
            <p:ph type="ftr" sz="quarter" idx="11"/>
          </p:nvPr>
        </p:nvSpPr>
        <p:spPr/>
        <p:txBody>
          <a:bodyPr/>
          <a:lstStyle/>
          <a:p>
            <a:r>
              <a:rPr lang="en-US" smtClean="0"/>
              <a:t>Aðalfundur KGSÍ á Siglufirði 28. maí 2016</a:t>
            </a:r>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AC6179-BFE0-4018-B2F3-4EA8114A49D1}" type="datetime1">
              <a:rPr lang="en-US" smtClean="0"/>
              <a:t>5/22/2016</a:t>
            </a:fld>
            <a:endParaRPr lang="en-US" dirty="0"/>
          </a:p>
        </p:txBody>
      </p:sp>
      <p:sp>
        <p:nvSpPr>
          <p:cNvPr id="6" name="Footer Placeholder 5"/>
          <p:cNvSpPr>
            <a:spLocks noGrp="1"/>
          </p:cNvSpPr>
          <p:nvPr>
            <p:ph type="ftr" sz="quarter" idx="11"/>
          </p:nvPr>
        </p:nvSpPr>
        <p:spPr/>
        <p:txBody>
          <a:bodyPr/>
          <a:lstStyle/>
          <a:p>
            <a:r>
              <a:rPr lang="en-US" smtClean="0"/>
              <a:t>Aðalfundur KGSÍ á Siglufirði 28. maí 2016</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FF040-ECA3-47FB-99EA-07B243C51615}" type="datetime1">
              <a:rPr lang="en-US" smtClean="0"/>
              <a:t>5/22/2016</a:t>
            </a:fld>
            <a:endParaRPr lang="en-US" dirty="0"/>
          </a:p>
        </p:txBody>
      </p:sp>
      <p:sp>
        <p:nvSpPr>
          <p:cNvPr id="6" name="Footer Placeholder 5"/>
          <p:cNvSpPr>
            <a:spLocks noGrp="1"/>
          </p:cNvSpPr>
          <p:nvPr>
            <p:ph type="ftr" sz="quarter" idx="11"/>
          </p:nvPr>
        </p:nvSpPr>
        <p:spPr/>
        <p:txBody>
          <a:bodyPr/>
          <a:lstStyle/>
          <a:p>
            <a:r>
              <a:rPr lang="en-US" smtClean="0"/>
              <a:t>Aðalfundur KGSÍ á Siglufirði 28. maí 2016</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E9DBD1A-36FF-43B6-8C7E-F6B259B7AA79}" type="datetime1">
              <a:rPr lang="en-US" smtClean="0"/>
              <a:t>5/22/2016</a:t>
            </a:fld>
            <a:endParaRPr lang="en-US" dirty="0"/>
          </a:p>
        </p:txBody>
      </p:sp>
      <p:sp>
        <p:nvSpPr>
          <p:cNvPr id="4" name="Footer Placeholder 3"/>
          <p:cNvSpPr>
            <a:spLocks noGrp="1"/>
          </p:cNvSpPr>
          <p:nvPr>
            <p:ph type="ftr" sz="quarter" idx="11"/>
          </p:nvPr>
        </p:nvSpPr>
        <p:spPr/>
        <p:txBody>
          <a:bodyPr/>
          <a:lstStyle/>
          <a:p>
            <a:r>
              <a:rPr lang="en-US" smtClean="0"/>
              <a:t>Aðalfundur KGSÍ á Siglufirði 28. maí 2016</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4D283CB-C582-408B-A47D-31A5E2821B74}" type="datetime1">
              <a:rPr lang="en-US" smtClean="0"/>
              <a:t>5/22/2016</a:t>
            </a:fld>
            <a:endParaRPr lang="en-US" dirty="0"/>
          </a:p>
        </p:txBody>
      </p:sp>
      <p:sp>
        <p:nvSpPr>
          <p:cNvPr id="4" name="Footer Placeholder 3"/>
          <p:cNvSpPr>
            <a:spLocks noGrp="1"/>
          </p:cNvSpPr>
          <p:nvPr>
            <p:ph type="ftr" sz="quarter" idx="11"/>
          </p:nvPr>
        </p:nvSpPr>
        <p:spPr/>
        <p:txBody>
          <a:bodyPr/>
          <a:lstStyle/>
          <a:p>
            <a:r>
              <a:rPr lang="en-US" smtClean="0"/>
              <a:t>Aðalfundur KGSÍ á Siglufirði 28. maí 2016</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DBD42C-3748-46EE-B4EC-14E25E2F0C67}" type="datetime1">
              <a:rPr lang="en-US" smtClean="0"/>
              <a:t>5/22/2016</a:t>
            </a:fld>
            <a:endParaRPr lang="en-US" dirty="0"/>
          </a:p>
        </p:txBody>
      </p:sp>
      <p:sp>
        <p:nvSpPr>
          <p:cNvPr id="5" name="Footer Placeholder 4"/>
          <p:cNvSpPr>
            <a:spLocks noGrp="1"/>
          </p:cNvSpPr>
          <p:nvPr>
            <p:ph type="ftr" sz="quarter" idx="11"/>
          </p:nvPr>
        </p:nvSpPr>
        <p:spPr/>
        <p:txBody>
          <a:bodyPr/>
          <a:lstStyle/>
          <a:p>
            <a:r>
              <a:rPr lang="en-US" smtClean="0"/>
              <a:t>Aðalfundur KGSÍ á Siglufirði 28. maí 2016</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D7A8E35-75A2-4609-B30A-6A6ACFB88872}" type="datetime1">
              <a:rPr lang="en-US" smtClean="0"/>
              <a:t>5/22/2016</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r>
              <a:rPr lang="en-US" smtClean="0"/>
              <a:t>Aðalfundur KGSÍ á Siglufirði 28. maí 2016</a:t>
            </a:r>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58F618-3DF2-456D-85F5-193C4A2BE6AB}" type="datetime1">
              <a:rPr lang="en-US" smtClean="0"/>
              <a:t>5/22/2016</a:t>
            </a:fld>
            <a:endParaRPr lang="en-US" dirty="0"/>
          </a:p>
        </p:txBody>
      </p:sp>
      <p:sp>
        <p:nvSpPr>
          <p:cNvPr id="5" name="Footer Placeholder 4"/>
          <p:cNvSpPr>
            <a:spLocks noGrp="1"/>
          </p:cNvSpPr>
          <p:nvPr>
            <p:ph type="ftr" sz="quarter" idx="11"/>
          </p:nvPr>
        </p:nvSpPr>
        <p:spPr/>
        <p:txBody>
          <a:bodyPr/>
          <a:lstStyle/>
          <a:p>
            <a:r>
              <a:rPr lang="en-US" smtClean="0"/>
              <a:t>Aðalfundur KGSÍ á Siglufirði 28. maí 2016</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F5319E-A6FD-4FE0-8B92-7D041A015679}" type="datetime1">
              <a:rPr lang="en-US" smtClean="0"/>
              <a:t>5/22/2016</a:t>
            </a:fld>
            <a:endParaRPr lang="en-US" dirty="0"/>
          </a:p>
        </p:txBody>
      </p:sp>
      <p:sp>
        <p:nvSpPr>
          <p:cNvPr id="5" name="Footer Placeholder 4"/>
          <p:cNvSpPr>
            <a:spLocks noGrp="1"/>
          </p:cNvSpPr>
          <p:nvPr>
            <p:ph type="ftr" sz="quarter" idx="11"/>
          </p:nvPr>
        </p:nvSpPr>
        <p:spPr/>
        <p:txBody>
          <a:bodyPr/>
          <a:lstStyle/>
          <a:p>
            <a:r>
              <a:rPr lang="en-US" smtClean="0"/>
              <a:t>Aðalfundur KGSÍ á Siglufirði 28. maí 2016</a:t>
            </a:r>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8C5D32-41A4-4BC5-9894-EC16F7C78B26}" type="datetime1">
              <a:rPr lang="en-US" smtClean="0"/>
              <a:t>5/22/2016</a:t>
            </a:fld>
            <a:endParaRPr lang="en-US" dirty="0"/>
          </a:p>
        </p:txBody>
      </p:sp>
      <p:sp>
        <p:nvSpPr>
          <p:cNvPr id="6" name="Footer Placeholder 5"/>
          <p:cNvSpPr>
            <a:spLocks noGrp="1"/>
          </p:cNvSpPr>
          <p:nvPr>
            <p:ph type="ftr" sz="quarter" idx="11"/>
          </p:nvPr>
        </p:nvSpPr>
        <p:spPr/>
        <p:txBody>
          <a:bodyPr/>
          <a:lstStyle/>
          <a:p>
            <a:r>
              <a:rPr lang="en-US" smtClean="0"/>
              <a:t>Aðalfundur KGSÍ á Siglufirði 28. maí 2016</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8B4622-FA3C-436C-9EE3-80ADF18C12F7}" type="datetime1">
              <a:rPr lang="en-US" smtClean="0"/>
              <a:t>5/22/2016</a:t>
            </a:fld>
            <a:endParaRPr lang="en-US" dirty="0"/>
          </a:p>
        </p:txBody>
      </p:sp>
      <p:sp>
        <p:nvSpPr>
          <p:cNvPr id="8" name="Footer Placeholder 7"/>
          <p:cNvSpPr>
            <a:spLocks noGrp="1"/>
          </p:cNvSpPr>
          <p:nvPr>
            <p:ph type="ftr" sz="quarter" idx="11"/>
          </p:nvPr>
        </p:nvSpPr>
        <p:spPr/>
        <p:txBody>
          <a:bodyPr/>
          <a:lstStyle/>
          <a:p>
            <a:r>
              <a:rPr lang="en-US" smtClean="0"/>
              <a:t>Aðalfundur KGSÍ á Siglufirði 28. maí 2016</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4E1ADD-87D3-4D18-9E8C-376E1BE9742D}" type="datetime1">
              <a:rPr lang="en-US" smtClean="0"/>
              <a:t>5/22/2016</a:t>
            </a:fld>
            <a:endParaRPr lang="en-US" dirty="0"/>
          </a:p>
        </p:txBody>
      </p:sp>
      <p:sp>
        <p:nvSpPr>
          <p:cNvPr id="4" name="Footer Placeholder 3"/>
          <p:cNvSpPr>
            <a:spLocks noGrp="1"/>
          </p:cNvSpPr>
          <p:nvPr>
            <p:ph type="ftr" sz="quarter" idx="11"/>
          </p:nvPr>
        </p:nvSpPr>
        <p:spPr/>
        <p:txBody>
          <a:bodyPr/>
          <a:lstStyle/>
          <a:p>
            <a:r>
              <a:rPr lang="en-US" smtClean="0"/>
              <a:t>Aðalfundur KGSÍ á Siglufirði 28. maí 2016</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8C22D47-7B8C-4882-AF14-E2D96E76D954}" type="datetime1">
              <a:rPr lang="en-US" smtClean="0"/>
              <a:t>5/22/2016</a:t>
            </a:fld>
            <a:endParaRPr lang="en-US" dirty="0"/>
          </a:p>
        </p:txBody>
      </p:sp>
      <p:sp>
        <p:nvSpPr>
          <p:cNvPr id="3" name="Footer Placeholder 2"/>
          <p:cNvSpPr>
            <a:spLocks noGrp="1"/>
          </p:cNvSpPr>
          <p:nvPr>
            <p:ph type="ftr" sz="quarter" idx="11"/>
          </p:nvPr>
        </p:nvSpPr>
        <p:spPr/>
        <p:txBody>
          <a:bodyPr/>
          <a:lstStyle/>
          <a:p>
            <a:r>
              <a:rPr lang="en-US" smtClean="0"/>
              <a:t>Aðalfundur KGSÍ á Siglufirði 28. maí 2016</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5CDD77-F996-4D3A-86D4-5F5778E49813}" type="datetime1">
              <a:rPr lang="en-US" smtClean="0"/>
              <a:t>5/22/2016</a:t>
            </a:fld>
            <a:endParaRPr lang="en-US" dirty="0"/>
          </a:p>
        </p:txBody>
      </p:sp>
      <p:sp>
        <p:nvSpPr>
          <p:cNvPr id="6" name="Footer Placeholder 5"/>
          <p:cNvSpPr>
            <a:spLocks noGrp="1"/>
          </p:cNvSpPr>
          <p:nvPr>
            <p:ph type="ftr" sz="quarter" idx="11"/>
          </p:nvPr>
        </p:nvSpPr>
        <p:spPr/>
        <p:txBody>
          <a:bodyPr/>
          <a:lstStyle/>
          <a:p>
            <a:r>
              <a:rPr lang="en-US" smtClean="0"/>
              <a:t>Aðalfundur KGSÍ á Siglufirði 28. maí 2016</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A14878-C1E9-4752-A5CC-0891342A3EAF}" type="datetime1">
              <a:rPr lang="en-US" smtClean="0"/>
              <a:t>5/22/2016</a:t>
            </a:fld>
            <a:endParaRPr lang="en-US" dirty="0"/>
          </a:p>
        </p:txBody>
      </p:sp>
      <p:sp>
        <p:nvSpPr>
          <p:cNvPr id="6" name="Footer Placeholder 5"/>
          <p:cNvSpPr>
            <a:spLocks noGrp="1"/>
          </p:cNvSpPr>
          <p:nvPr>
            <p:ph type="ftr" sz="quarter" idx="11"/>
          </p:nvPr>
        </p:nvSpPr>
        <p:spPr/>
        <p:txBody>
          <a:bodyPr/>
          <a:lstStyle/>
          <a:p>
            <a:r>
              <a:rPr lang="en-US" smtClean="0"/>
              <a:t>Aðalfundur KGSÍ á Siglufirði 28. maí 2016</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812788D-CE22-4E10-BDEA-8ADC21591CCF}" type="datetime1">
              <a:rPr lang="en-US" smtClean="0"/>
              <a:t>5/22/2016</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smtClean="0"/>
              <a:t>Aðalfundur KGSÍ á Siglufirði 28. maí 2016</a:t>
            </a:r>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s-IS" sz="6600" dirty="0" smtClean="0"/>
              <a:t>Aðalfundur KGSÍ</a:t>
            </a:r>
            <a:endParaRPr lang="is-IS" sz="6600" dirty="0"/>
          </a:p>
        </p:txBody>
      </p:sp>
      <p:sp>
        <p:nvSpPr>
          <p:cNvPr id="3" name="Subtitle 2"/>
          <p:cNvSpPr>
            <a:spLocks noGrp="1"/>
          </p:cNvSpPr>
          <p:nvPr>
            <p:ph type="subTitle" idx="1"/>
          </p:nvPr>
        </p:nvSpPr>
        <p:spPr/>
        <p:txBody>
          <a:bodyPr>
            <a:normAutofit/>
          </a:bodyPr>
          <a:lstStyle/>
          <a:p>
            <a:r>
              <a:rPr lang="is-IS" sz="2800" dirty="0" smtClean="0"/>
              <a:t>Haldinn á Siglufirði 28</a:t>
            </a:r>
            <a:r>
              <a:rPr lang="is-IS" sz="2800" dirty="0"/>
              <a:t>. maí  2016</a:t>
            </a:r>
          </a:p>
        </p:txBody>
      </p:sp>
    </p:spTree>
    <p:extLst>
      <p:ext uri="{BB962C8B-B14F-4D97-AF65-F5344CB8AC3E}">
        <p14:creationId xmlns:p14="http://schemas.microsoft.com/office/powerpoint/2010/main" val="39826525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Stjórn KGSÍ leggur ekki til að svo stöddu að taka þennan kostnað inn í útdeilinguna.</a:t>
            </a:r>
            <a:endParaRPr lang="is-IS" dirty="0"/>
          </a:p>
        </p:txBody>
      </p:sp>
      <p:sp>
        <p:nvSpPr>
          <p:cNvPr id="3" name="Content Placeholder 2"/>
          <p:cNvSpPr>
            <a:spLocks noGrp="1"/>
          </p:cNvSpPr>
          <p:nvPr>
            <p:ph idx="1"/>
          </p:nvPr>
        </p:nvSpPr>
        <p:spPr>
          <a:xfrm>
            <a:off x="680321" y="2336873"/>
            <a:ext cx="11078863" cy="3599316"/>
          </a:xfrm>
        </p:spPr>
        <p:txBody>
          <a:bodyPr>
            <a:normAutofit/>
          </a:bodyPr>
          <a:lstStyle/>
          <a:p>
            <a:pPr marL="0" indent="0">
              <a:buNone/>
            </a:pPr>
            <a:r>
              <a:rPr lang="is-IS" dirty="0" smtClean="0"/>
              <a:t>Látið verður á það reyna hvort stjórnvöld vilji viðurkenna þennan aukakostnað sem nokkrir kirkjugarðar axla og kostnaðinum verði bætt við framlagið eða hvort lögum um kirkjugarða verði breytt í þá veru að gjaldtaka verði heimiluð.</a:t>
            </a:r>
          </a:p>
          <a:p>
            <a:pPr marL="0" indent="0">
              <a:buNone/>
            </a:pPr>
            <a:r>
              <a:rPr lang="is-IS" dirty="0" smtClean="0"/>
              <a:t>Verði ekki tekið neitt tillit til þessa kostnaðar, kemur aðeins tvennt til greina:</a:t>
            </a:r>
          </a:p>
          <a:p>
            <a:r>
              <a:rPr lang="is-IS" dirty="0" smtClean="0"/>
              <a:t>Viðkomandi kirkjugarðastjórnir segi þessari þjónustu upp og leggi hana niður.</a:t>
            </a:r>
          </a:p>
          <a:p>
            <a:r>
              <a:rPr lang="is-IS" dirty="0" smtClean="0"/>
              <a:t>Kostnaður við þjónustuna verði settur inn í gjaldalíkanið.</a:t>
            </a:r>
          </a:p>
        </p:txBody>
      </p:sp>
      <p:sp>
        <p:nvSpPr>
          <p:cNvPr id="4" name="Slide Number Placeholder 3"/>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36974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sz="3000" dirty="0" smtClean="0"/>
              <a:t>Jafnframt því að leysa sértekjumálið þarf KGSÍ að huga að nákvæmari kostnaðargreiningu kirkjugarða.</a:t>
            </a:r>
            <a:endParaRPr lang="is-IS" sz="3000" dirty="0"/>
          </a:p>
        </p:txBody>
      </p:sp>
      <p:sp>
        <p:nvSpPr>
          <p:cNvPr id="5" name="Slide Number Placeholder 4"/>
          <p:cNvSpPr>
            <a:spLocks noGrp="1"/>
          </p:cNvSpPr>
          <p:nvPr>
            <p:ph type="sldNum" sz="quarter" idx="12"/>
          </p:nvPr>
        </p:nvSpPr>
        <p:spPr/>
        <p:txBody>
          <a:bodyPr/>
          <a:lstStyle/>
          <a:p>
            <a:fld id="{6D22F896-40B5-4ADD-8801-0D06FADFA095}" type="slidenum">
              <a:rPr lang="en-US" smtClean="0"/>
              <a:t>11</a:t>
            </a:fld>
            <a:endParaRPr lang="en-US" dirty="0"/>
          </a:p>
        </p:txBody>
      </p:sp>
      <p:sp>
        <p:nvSpPr>
          <p:cNvPr id="7" name="Subtitle 2"/>
          <p:cNvSpPr txBox="1">
            <a:spLocks noGrp="1"/>
          </p:cNvSpPr>
          <p:nvPr>
            <p:ph idx="1"/>
          </p:nvPr>
        </p:nvSpPr>
        <p:spPr>
          <a:xfrm>
            <a:off x="680320" y="2077099"/>
            <a:ext cx="9613861" cy="4448391"/>
          </a:xfrm>
        </p:spPr>
        <p:txBody>
          <a:bodyPr>
            <a:noAutofit/>
          </a:bodyPr>
          <a:lstStyle/>
          <a:p>
            <a:pPr marL="0" lvl="0" indent="0" algn="l">
              <a:buNone/>
            </a:pPr>
            <a:r>
              <a:rPr lang="is-IS" sz="2300" dirty="0" smtClean="0">
                <a:latin typeface="+mj-lt"/>
              </a:rPr>
              <a:t>Stjórn KGSÍ leggur í því sambandi áherslu á eftirfarandi:</a:t>
            </a:r>
          </a:p>
          <a:p>
            <a:pPr lvl="0" algn="l">
              <a:buClr>
                <a:srgbClr val="FFFF00"/>
              </a:buClr>
              <a:buFont typeface="Wingdings" panose="05000000000000000000" pitchFamily="2" charset="2"/>
              <a:buChar char="q"/>
            </a:pPr>
            <a:r>
              <a:rPr lang="is-IS" sz="2300" dirty="0" smtClean="0">
                <a:latin typeface="+mj-lt"/>
              </a:rPr>
              <a:t>  Lagt verður til að framlög til kirkjugarða byggi á nákvæmari áætlun um fjárþörf hvers garðs miðað við ákveðið þjónustustig.  Fleiri matsatriði þurfa að koma inn, s.s. hvort húnæði er á staðnum, hvort fastur starfs-maður er við vinnu o.fl.</a:t>
            </a:r>
          </a:p>
          <a:p>
            <a:pPr lvl="0">
              <a:buClr>
                <a:srgbClr val="FFFF00"/>
              </a:buClr>
              <a:buFont typeface="Wingdings" panose="05000000000000000000" pitchFamily="2" charset="2"/>
              <a:buChar char="q"/>
            </a:pPr>
            <a:r>
              <a:rPr lang="is-IS" sz="2300" dirty="0" smtClean="0">
                <a:latin typeface="+mj-lt"/>
              </a:rPr>
              <a:t>  Áætlunin byggi öðrum þræði á ársreikningum kirkjugarða 4 – 5 ár aftur í tíman </a:t>
            </a:r>
            <a:r>
              <a:rPr lang="is-IS" sz="2300" dirty="0" smtClean="0"/>
              <a:t>til </a:t>
            </a:r>
            <a:r>
              <a:rPr lang="is-IS" sz="2300" dirty="0"/>
              <a:t>að forðast frávik sem verða þegar farið er í kostnaðarsamt viðhald eða framkvæmd sem ekki er endurtekin.  Niðurstaða rekstrarreiknings garðanna er </a:t>
            </a:r>
            <a:r>
              <a:rPr lang="is-IS" sz="2300" dirty="0" smtClean="0"/>
              <a:t>góð vísbending </a:t>
            </a:r>
            <a:r>
              <a:rPr lang="is-IS" sz="2300" dirty="0"/>
              <a:t>um hvert einingaverð hvers </a:t>
            </a:r>
            <a:r>
              <a:rPr lang="is-IS" sz="2300" dirty="0" smtClean="0"/>
              <a:t>rekstrarliðar </a:t>
            </a:r>
            <a:r>
              <a:rPr lang="is-IS" sz="2300" dirty="0"/>
              <a:t>er.  </a:t>
            </a:r>
            <a:endParaRPr lang="is-IS" sz="2300" dirty="0" smtClean="0"/>
          </a:p>
          <a:p>
            <a:pPr lvl="0">
              <a:buClr>
                <a:srgbClr val="FFFF00"/>
              </a:buClr>
              <a:buFont typeface="Wingdings" panose="05000000000000000000" pitchFamily="2" charset="2"/>
              <a:buChar char="q"/>
            </a:pPr>
            <a:r>
              <a:rPr lang="is-IS" sz="2300" dirty="0">
                <a:latin typeface="+mj-lt"/>
              </a:rPr>
              <a:t> </a:t>
            </a:r>
            <a:r>
              <a:rPr lang="is-IS" sz="2300" dirty="0" smtClean="0">
                <a:latin typeface="+mj-lt"/>
              </a:rPr>
              <a:t> Tengja greiðslukerfið á Garður við umhirðu garðanna eins og búið er að gera varðandi greftranir.</a:t>
            </a:r>
            <a:endParaRPr lang="is-IS" sz="2300" i="1" dirty="0">
              <a:latin typeface="+mj-lt"/>
            </a:endParaRPr>
          </a:p>
        </p:txBody>
      </p:sp>
    </p:spTree>
    <p:extLst>
      <p:ext uri="{BB962C8B-B14F-4D97-AF65-F5344CB8AC3E}">
        <p14:creationId xmlns:p14="http://schemas.microsoft.com/office/powerpoint/2010/main" val="3516537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1000"/>
                                        <p:tgtEl>
                                          <p:spTgt spid="7">
                                            <p:txEl>
                                              <p:pRg st="0" end="0"/>
                                            </p:txEl>
                                          </p:spTgt>
                                        </p:tgtEl>
                                      </p:cBhvr>
                                    </p:animEffect>
                                    <p:anim calcmode="lin" valueType="num">
                                      <p:cBhvr>
                                        <p:cTn id="13"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fade">
                                      <p:cBhvr>
                                        <p:cTn id="19" dur="1000"/>
                                        <p:tgtEl>
                                          <p:spTgt spid="7">
                                            <p:txEl>
                                              <p:pRg st="1" end="1"/>
                                            </p:txEl>
                                          </p:spTgt>
                                        </p:tgtEl>
                                      </p:cBhvr>
                                    </p:animEffect>
                                    <p:anim calcmode="lin" valueType="num">
                                      <p:cBhvr>
                                        <p:cTn id="20"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fade">
                                      <p:cBhvr>
                                        <p:cTn id="26" dur="1000"/>
                                        <p:tgtEl>
                                          <p:spTgt spid="7">
                                            <p:txEl>
                                              <p:pRg st="2" end="2"/>
                                            </p:txEl>
                                          </p:spTgt>
                                        </p:tgtEl>
                                      </p:cBhvr>
                                    </p:animEffect>
                                    <p:anim calcmode="lin" valueType="num">
                                      <p:cBhvr>
                                        <p:cTn id="27"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7">
                                            <p:txEl>
                                              <p:pRg st="3" end="3"/>
                                            </p:txEl>
                                          </p:spTgt>
                                        </p:tgtEl>
                                        <p:attrNameLst>
                                          <p:attrName>style.visibility</p:attrName>
                                        </p:attrNameLst>
                                      </p:cBhvr>
                                      <p:to>
                                        <p:strVal val="visible"/>
                                      </p:to>
                                    </p:set>
                                    <p:animEffect transition="in" filter="fade">
                                      <p:cBhvr>
                                        <p:cTn id="33" dur="1000"/>
                                        <p:tgtEl>
                                          <p:spTgt spid="7">
                                            <p:txEl>
                                              <p:pRg st="3" end="3"/>
                                            </p:txEl>
                                          </p:spTgt>
                                        </p:tgtEl>
                                      </p:cBhvr>
                                    </p:animEffect>
                                    <p:anim calcmode="lin" valueType="num">
                                      <p:cBhvr>
                                        <p:cTn id="34"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a:t>Hvernig færi </a:t>
            </a:r>
            <a:r>
              <a:rPr lang="is-IS" dirty="0" smtClean="0"/>
              <a:t>kostnaðargreiningin fram</a:t>
            </a:r>
            <a:r>
              <a:rPr lang="is-IS" dirty="0"/>
              <a:t>?</a:t>
            </a:r>
            <a:br>
              <a:rPr lang="is-IS" dirty="0"/>
            </a:br>
            <a:endParaRPr lang="is-IS" dirty="0"/>
          </a:p>
        </p:txBody>
      </p:sp>
      <p:sp>
        <p:nvSpPr>
          <p:cNvPr id="3" name="Content Placeholder 2"/>
          <p:cNvSpPr>
            <a:spLocks noGrp="1"/>
          </p:cNvSpPr>
          <p:nvPr>
            <p:ph idx="1"/>
          </p:nvPr>
        </p:nvSpPr>
        <p:spPr>
          <a:xfrm>
            <a:off x="680321" y="2336872"/>
            <a:ext cx="9613861" cy="3741809"/>
          </a:xfrm>
        </p:spPr>
        <p:txBody>
          <a:bodyPr>
            <a:normAutofit fontScale="92500" lnSpcReduction="10000"/>
          </a:bodyPr>
          <a:lstStyle/>
          <a:p>
            <a:pPr marL="0" indent="0">
              <a:buNone/>
            </a:pPr>
            <a:r>
              <a:rPr lang="is-IS" sz="3200" dirty="0"/>
              <a:t>Í flokki 1-3 þarf að brjóta umhirðugjaldið upp í a.m.k. </a:t>
            </a:r>
            <a:r>
              <a:rPr lang="is-IS" sz="3200" dirty="0" smtClean="0"/>
              <a:t>4 </a:t>
            </a:r>
            <a:r>
              <a:rPr lang="is-IS" sz="3200" dirty="0"/>
              <a:t>liði: </a:t>
            </a:r>
            <a:endParaRPr lang="is-IS" sz="3200" dirty="0" smtClean="0"/>
          </a:p>
          <a:p>
            <a:pPr marL="0" indent="0">
              <a:buNone/>
            </a:pPr>
            <a:endParaRPr lang="is-IS" dirty="0" smtClean="0"/>
          </a:p>
          <a:p>
            <a:pPr marL="457200" indent="-457200">
              <a:buFont typeface="+mj-lt"/>
              <a:buAutoNum type="arabicPeriod"/>
            </a:pPr>
            <a:r>
              <a:rPr lang="is-IS" dirty="0"/>
              <a:t>Stærð grafarsvæðis</a:t>
            </a:r>
            <a:r>
              <a:rPr lang="is-IS" dirty="0" smtClean="0"/>
              <a:t>.</a:t>
            </a:r>
          </a:p>
          <a:p>
            <a:pPr marL="457200" indent="-457200">
              <a:buFont typeface="+mj-lt"/>
              <a:buAutoNum type="arabicPeriod"/>
            </a:pPr>
            <a:r>
              <a:rPr lang="is-IS" dirty="0" smtClean="0"/>
              <a:t>Húsnæðiskostnaður</a:t>
            </a:r>
            <a:r>
              <a:rPr lang="is-IS" dirty="0"/>
              <a:t>, ef húsnæði er til </a:t>
            </a:r>
            <a:r>
              <a:rPr lang="is-IS" dirty="0" smtClean="0"/>
              <a:t>staðar (stærð, faste.gj. o.f.)</a:t>
            </a:r>
          </a:p>
          <a:p>
            <a:pPr marL="457200" indent="-457200">
              <a:buFont typeface="+mj-lt"/>
              <a:buAutoNum type="arabicPeriod"/>
            </a:pPr>
            <a:r>
              <a:rPr lang="is-IS" dirty="0" smtClean="0"/>
              <a:t>Fastur launakostnaður, ef hann er fyrir hendi.</a:t>
            </a:r>
          </a:p>
          <a:p>
            <a:pPr marL="457200" indent="-457200">
              <a:buFont typeface="+mj-lt"/>
              <a:buAutoNum type="arabicPeriod"/>
            </a:pPr>
            <a:r>
              <a:rPr lang="is-IS" dirty="0" smtClean="0"/>
              <a:t>Annar </a:t>
            </a:r>
            <a:r>
              <a:rPr lang="is-IS" dirty="0"/>
              <a:t>kostnaður, s.s. viðhald girðinga, véla og verkfæra, erfitt snjóasvæði o.fl. (hlutfall af stærð grafarsvæðis</a:t>
            </a:r>
            <a:r>
              <a:rPr lang="is-IS" dirty="0" smtClean="0"/>
              <a:t>).</a:t>
            </a:r>
          </a:p>
          <a:p>
            <a:pPr marL="0" indent="0">
              <a:buNone/>
            </a:pPr>
            <a:r>
              <a:rPr lang="is-IS" dirty="0"/>
              <a:t>	</a:t>
            </a:r>
            <a:r>
              <a:rPr lang="is-IS" dirty="0" smtClean="0"/>
              <a:t>								frh.</a:t>
            </a:r>
            <a:r>
              <a:rPr lang="is-IS" dirty="0"/>
              <a:t/>
            </a:r>
            <a:br>
              <a:rPr lang="is-IS" dirty="0"/>
            </a:br>
            <a:endParaRPr lang="is-IS" dirty="0" smtClean="0"/>
          </a:p>
        </p:txBody>
      </p:sp>
      <p:sp>
        <p:nvSpPr>
          <p:cNvPr id="4" name="Slide Number Placeholder 3"/>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2541944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down)">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13</a:t>
            </a:fld>
            <a:endParaRPr lang="en-US" dirty="0"/>
          </a:p>
        </p:txBody>
      </p:sp>
      <p:sp>
        <p:nvSpPr>
          <p:cNvPr id="4" name="Content Placeholder 2"/>
          <p:cNvSpPr txBox="1">
            <a:spLocks/>
          </p:cNvSpPr>
          <p:nvPr/>
        </p:nvSpPr>
        <p:spPr>
          <a:xfrm>
            <a:off x="915148" y="435336"/>
            <a:ext cx="9613861" cy="394962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is-IS" sz="3400" dirty="0" smtClean="0"/>
              <a:t>Í flokki 4-8 þarf að brjóta umhirðugjaldið upp í a.m.k. 5 liði:</a:t>
            </a:r>
            <a:br>
              <a:rPr lang="is-IS" sz="3400" dirty="0" smtClean="0"/>
            </a:br>
            <a:endParaRPr lang="is-IS" sz="3400" dirty="0" smtClean="0"/>
          </a:p>
          <a:p>
            <a:pPr marL="457200" indent="-457200">
              <a:spcBef>
                <a:spcPts val="0"/>
              </a:spcBef>
              <a:buFont typeface="+mj-lt"/>
              <a:buAutoNum type="arabicPeriod"/>
            </a:pPr>
            <a:r>
              <a:rPr lang="is-IS" dirty="0" smtClean="0"/>
              <a:t>Stærð grafarsvæðis.</a:t>
            </a:r>
          </a:p>
          <a:p>
            <a:pPr marL="457200" indent="-457200">
              <a:spcBef>
                <a:spcPts val="0"/>
              </a:spcBef>
              <a:buFont typeface="+mj-lt"/>
              <a:buAutoNum type="arabicPeriod"/>
            </a:pPr>
            <a:endParaRPr lang="is-IS" dirty="0" smtClean="0"/>
          </a:p>
          <a:p>
            <a:pPr marL="457200" indent="-457200">
              <a:spcBef>
                <a:spcPts val="0"/>
              </a:spcBef>
              <a:buFont typeface="+mj-lt"/>
              <a:buAutoNum type="arabicPeriod"/>
            </a:pPr>
            <a:r>
              <a:rPr lang="is-IS" dirty="0" smtClean="0"/>
              <a:t>Launakostnaður, ef hann er til staðar. </a:t>
            </a:r>
            <a:br>
              <a:rPr lang="is-IS" dirty="0" smtClean="0"/>
            </a:br>
            <a:endParaRPr lang="is-IS" dirty="0" smtClean="0"/>
          </a:p>
          <a:p>
            <a:pPr marL="457200" indent="-457200">
              <a:spcBef>
                <a:spcPts val="0"/>
              </a:spcBef>
              <a:buFont typeface="+mj-lt"/>
              <a:buAutoNum type="arabicPeriod"/>
            </a:pPr>
            <a:r>
              <a:rPr lang="is-IS" dirty="0" smtClean="0"/>
              <a:t>Húsnæðiskostnaður, ef húsnæði er til staðar. </a:t>
            </a:r>
            <a:br>
              <a:rPr lang="is-IS" dirty="0" smtClean="0"/>
            </a:br>
            <a:endParaRPr lang="is-IS" dirty="0" smtClean="0"/>
          </a:p>
          <a:p>
            <a:pPr marL="457200" indent="-457200">
              <a:spcBef>
                <a:spcPts val="0"/>
              </a:spcBef>
              <a:buFont typeface="+mj-lt"/>
              <a:buAutoNum type="arabicPeriod"/>
            </a:pPr>
            <a:r>
              <a:rPr lang="is-IS" dirty="0" smtClean="0"/>
              <a:t>Vélar á númerum, ef þær eru til staðar.</a:t>
            </a:r>
            <a:br>
              <a:rPr lang="is-IS" dirty="0" smtClean="0"/>
            </a:br>
            <a:endParaRPr lang="is-IS" dirty="0" smtClean="0"/>
          </a:p>
          <a:p>
            <a:pPr marL="457200" indent="-457200">
              <a:spcBef>
                <a:spcPts val="0"/>
              </a:spcBef>
              <a:buFont typeface="+mj-lt"/>
              <a:buAutoNum type="arabicPeriod"/>
            </a:pPr>
            <a:r>
              <a:rPr lang="is-IS" dirty="0" smtClean="0"/>
              <a:t>Annar kostnaður, s.s. viðhald girðinga, véla og verkfæra, erfitt snjóasvæði o.fl. (hlutfall af stærð grafarsvæðis). </a:t>
            </a:r>
            <a:br>
              <a:rPr lang="is-IS" dirty="0" smtClean="0"/>
            </a:br>
            <a:endParaRPr lang="is-IS" dirty="0"/>
          </a:p>
        </p:txBody>
      </p:sp>
    </p:spTree>
    <p:extLst>
      <p:ext uri="{BB962C8B-B14F-4D97-AF65-F5344CB8AC3E}">
        <p14:creationId xmlns:p14="http://schemas.microsoft.com/office/powerpoint/2010/main" val="342988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down)">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down)">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down)">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wipe(down)">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14</a:t>
            </a:fld>
            <a:endParaRPr lang="en-US" dirty="0"/>
          </a:p>
        </p:txBody>
      </p:sp>
      <p:sp>
        <p:nvSpPr>
          <p:cNvPr id="3" name="TextBox 2"/>
          <p:cNvSpPr txBox="1"/>
          <p:nvPr/>
        </p:nvSpPr>
        <p:spPr>
          <a:xfrm>
            <a:off x="498764" y="509154"/>
            <a:ext cx="9902536" cy="5909310"/>
          </a:xfrm>
          <a:prstGeom prst="rect">
            <a:avLst/>
          </a:prstGeom>
          <a:noFill/>
        </p:spPr>
        <p:txBody>
          <a:bodyPr wrap="square" rtlCol="0">
            <a:spAutoFit/>
          </a:bodyPr>
          <a:lstStyle/>
          <a:p>
            <a:r>
              <a:rPr lang="is-IS" sz="3000" dirty="0"/>
              <a:t>Í flokki 9 -10 þarf að brjóta umhirðugjaldið upp í a.m.k. 8 liði:</a:t>
            </a:r>
            <a:br>
              <a:rPr lang="is-IS" sz="3000" dirty="0"/>
            </a:br>
            <a:r>
              <a:rPr lang="is-IS" sz="3000" dirty="0"/>
              <a:t/>
            </a:r>
            <a:br>
              <a:rPr lang="is-IS" sz="3000" dirty="0"/>
            </a:br>
            <a:r>
              <a:rPr lang="is-IS" sz="2400" dirty="0"/>
              <a:t>1)  Stærð grafarsvæðis.</a:t>
            </a:r>
            <a:br>
              <a:rPr lang="is-IS" sz="2400" dirty="0"/>
            </a:br>
            <a:r>
              <a:rPr lang="is-IS" sz="2400" dirty="0"/>
              <a:t>2)  </a:t>
            </a:r>
            <a:r>
              <a:rPr lang="is-IS" sz="2400" dirty="0" smtClean="0"/>
              <a:t>Launakostnaður</a:t>
            </a:r>
            <a:r>
              <a:rPr lang="is-IS" sz="2400" dirty="0"/>
              <a:t> </a:t>
            </a:r>
            <a:r>
              <a:rPr lang="is-IS" sz="2400" dirty="0" smtClean="0"/>
              <a:t>(fjöldi ársstöðugilda).</a:t>
            </a:r>
            <a:r>
              <a:rPr lang="is-IS" sz="2400" dirty="0"/>
              <a:t/>
            </a:r>
            <a:br>
              <a:rPr lang="is-IS" sz="2400" dirty="0"/>
            </a:br>
            <a:r>
              <a:rPr lang="is-IS" sz="2400" dirty="0"/>
              <a:t>3)  </a:t>
            </a:r>
            <a:r>
              <a:rPr lang="is-IS" sz="2400" dirty="0" smtClean="0"/>
              <a:t>Húsnæðiskostnaður (fasteignagj., hiti og rafmagn, viðhald). </a:t>
            </a:r>
            <a:r>
              <a:rPr lang="is-IS" sz="2400" dirty="0"/>
              <a:t/>
            </a:r>
            <a:br>
              <a:rPr lang="is-IS" sz="2400" dirty="0"/>
            </a:br>
            <a:r>
              <a:rPr lang="is-IS" sz="2400" dirty="0"/>
              <a:t>4)  Rekstur véla á númerum, ef þær eru til staðar.</a:t>
            </a:r>
            <a:br>
              <a:rPr lang="is-IS" sz="2400" dirty="0"/>
            </a:br>
            <a:r>
              <a:rPr lang="is-IS" sz="2400" dirty="0"/>
              <a:t>5)  Annar kostnaður, s.s. viðhald fasteigna, véla og verkfæra, erfitt </a:t>
            </a:r>
            <a:r>
              <a:rPr lang="is-IS" sz="2400" dirty="0" smtClean="0"/>
              <a:t>	snjóasvæði </a:t>
            </a:r>
            <a:r>
              <a:rPr lang="is-IS" sz="2400" dirty="0"/>
              <a:t>o.fl. (hlutfall af stærð grafarsvæðis).</a:t>
            </a:r>
            <a:br>
              <a:rPr lang="is-IS" sz="2400" dirty="0"/>
            </a:br>
            <a:r>
              <a:rPr lang="is-IS" sz="2400" dirty="0"/>
              <a:t>6)  Rekstur athafnarýmis, ef það er til staðar</a:t>
            </a:r>
            <a:r>
              <a:rPr lang="is-IS" sz="2400" dirty="0" smtClean="0"/>
              <a:t>. Uppl. um fasteign</a:t>
            </a:r>
            <a:r>
              <a:rPr lang="is-IS" sz="2400" dirty="0"/>
              <a:t/>
            </a:r>
            <a:br>
              <a:rPr lang="is-IS" sz="2400" dirty="0"/>
            </a:br>
            <a:r>
              <a:rPr lang="is-IS" sz="2400" dirty="0"/>
              <a:t>7)  Rekstur líkhúss, ef það er til </a:t>
            </a:r>
            <a:r>
              <a:rPr lang="is-IS" sz="2400" dirty="0" smtClean="0"/>
              <a:t>staðar. Uppl. um fasteign.</a:t>
            </a:r>
            <a:r>
              <a:rPr lang="is-IS" sz="2400" dirty="0"/>
              <a:t/>
            </a:r>
            <a:br>
              <a:rPr lang="is-IS" sz="2400" dirty="0"/>
            </a:br>
            <a:r>
              <a:rPr lang="is-IS" sz="2400" dirty="0"/>
              <a:t>8)  Rekstur bálstofu, ef hún er til staðar</a:t>
            </a:r>
            <a:r>
              <a:rPr lang="is-IS" sz="2400" dirty="0" smtClean="0"/>
              <a:t>.  Uppl. um fasteign. Bálstofan 	í Fossvog er 	reyndar á fjárlögum en er höfð hér með sem verkefni 	innan 	málaflokksins og visulega þarf að fara yfir rekstrarkostnað 	hennar eins og annan rekstrarkostnað.</a:t>
            </a:r>
            <a:endParaRPr lang="is-IS" sz="2400" dirty="0"/>
          </a:p>
        </p:txBody>
      </p:sp>
    </p:spTree>
    <p:extLst>
      <p:ext uri="{BB962C8B-B14F-4D97-AF65-F5344CB8AC3E}">
        <p14:creationId xmlns:p14="http://schemas.microsoft.com/office/powerpoint/2010/main" val="2493053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Brýnasta verkefni KGSÍ er kostnaðargreining kirkjugarða</a:t>
            </a:r>
            <a:endParaRPr lang="is-IS" dirty="0"/>
          </a:p>
        </p:txBody>
      </p:sp>
      <p:sp>
        <p:nvSpPr>
          <p:cNvPr id="5" name="Slide Number Placeholder 4"/>
          <p:cNvSpPr>
            <a:spLocks noGrp="1"/>
          </p:cNvSpPr>
          <p:nvPr>
            <p:ph type="sldNum" sz="quarter" idx="12"/>
          </p:nvPr>
        </p:nvSpPr>
        <p:spPr/>
        <p:txBody>
          <a:bodyPr/>
          <a:lstStyle/>
          <a:p>
            <a:fld id="{6D22F896-40B5-4ADD-8801-0D06FADFA095}" type="slidenum">
              <a:rPr lang="en-US" smtClean="0"/>
              <a:t>15</a:t>
            </a:fld>
            <a:endParaRPr lang="en-US" dirty="0"/>
          </a:p>
        </p:txBody>
      </p:sp>
      <p:sp>
        <p:nvSpPr>
          <p:cNvPr id="7" name="TextBox 6"/>
          <p:cNvSpPr txBox="1"/>
          <p:nvPr/>
        </p:nvSpPr>
        <p:spPr>
          <a:xfrm>
            <a:off x="680323" y="2192482"/>
            <a:ext cx="11203283" cy="4524315"/>
          </a:xfrm>
          <a:prstGeom prst="rect">
            <a:avLst/>
          </a:prstGeom>
          <a:noFill/>
        </p:spPr>
        <p:txBody>
          <a:bodyPr wrap="square" rtlCol="0">
            <a:spAutoFit/>
          </a:bodyPr>
          <a:lstStyle/>
          <a:p>
            <a:pPr>
              <a:lnSpc>
                <a:spcPct val="150000"/>
              </a:lnSpc>
            </a:pPr>
            <a:r>
              <a:rPr lang="is-IS" sz="2400" dirty="0"/>
              <a:t>Það er vissulega hægt að meta fjárþörf hvers kirkjugarðs en slíkt er tímafrekt og þar af leiðandi kostnaðarsamt.  Stjórn KGSÍ hefur rætt að æskilegt væri að þetta verkefni verði tekið í áföngum á nokkrum árum.  </a:t>
            </a:r>
            <a:r>
              <a:rPr lang="is-IS" sz="2400" dirty="0" smtClean="0"/>
              <a:t>Öll gögn </a:t>
            </a:r>
            <a:r>
              <a:rPr lang="is-IS" sz="2400" dirty="0"/>
              <a:t>liggja fyrir, það þarf einungis að raða þeim rétt saman og miða þau við framlag ríkisins hverju sinni.  Það er ekki meiningin að kirkjugarðar safni peningum í sjóði en hóflegur varasjóður er nauðsynlegur kirkjugörðum sem og öðrum fyrirtækjum og er þá verið að tala um varasjóð, sem </a:t>
            </a:r>
            <a:r>
              <a:rPr lang="is-IS" sz="2400" dirty="0" smtClean="0"/>
              <a:t>gæti numið allt </a:t>
            </a:r>
            <a:r>
              <a:rPr lang="is-IS" sz="2400" dirty="0"/>
              <a:t>að 30% af tekjum </a:t>
            </a:r>
            <a:r>
              <a:rPr lang="is-IS" sz="2400" dirty="0" smtClean="0"/>
              <a:t>ársins ef fjárfrekar framkvæmdir eru framundan.</a:t>
            </a:r>
            <a:endParaRPr lang="is-IS" sz="2400" dirty="0"/>
          </a:p>
        </p:txBody>
      </p:sp>
    </p:spTree>
    <p:extLst>
      <p:ext uri="{BB962C8B-B14F-4D97-AF65-F5344CB8AC3E}">
        <p14:creationId xmlns:p14="http://schemas.microsoft.com/office/powerpoint/2010/main" val="20227062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Að lokum þetta</a:t>
            </a:r>
            <a:endParaRPr lang="is-IS" dirty="0"/>
          </a:p>
        </p:txBody>
      </p:sp>
      <p:sp>
        <p:nvSpPr>
          <p:cNvPr id="3" name="Slide Number Placeholder 2"/>
          <p:cNvSpPr>
            <a:spLocks noGrp="1"/>
          </p:cNvSpPr>
          <p:nvPr>
            <p:ph type="sldNum" sz="quarter" idx="12"/>
          </p:nvPr>
        </p:nvSpPr>
        <p:spPr/>
        <p:txBody>
          <a:bodyPr/>
          <a:lstStyle/>
          <a:p>
            <a:fld id="{6D22F896-40B5-4ADD-8801-0D06FADFA095}" type="slidenum">
              <a:rPr lang="en-US" smtClean="0"/>
              <a:t>16</a:t>
            </a:fld>
            <a:endParaRPr lang="en-US" dirty="0"/>
          </a:p>
        </p:txBody>
      </p:sp>
      <p:sp>
        <p:nvSpPr>
          <p:cNvPr id="4" name="TextBox 3"/>
          <p:cNvSpPr txBox="1"/>
          <p:nvPr/>
        </p:nvSpPr>
        <p:spPr>
          <a:xfrm>
            <a:off x="810491" y="2265219"/>
            <a:ext cx="10577945" cy="2893100"/>
          </a:xfrm>
          <a:prstGeom prst="rect">
            <a:avLst/>
          </a:prstGeom>
          <a:noFill/>
        </p:spPr>
        <p:txBody>
          <a:bodyPr wrap="square" rtlCol="0">
            <a:spAutoFit/>
          </a:bodyPr>
          <a:lstStyle/>
          <a:p>
            <a:r>
              <a:rPr lang="is-IS" sz="2800" dirty="0" smtClean="0"/>
              <a:t>Þýðingarmestu verkefni KGSÍ eru þrjú:</a:t>
            </a:r>
          </a:p>
          <a:p>
            <a:endParaRPr lang="is-IS" sz="2800" dirty="0"/>
          </a:p>
          <a:p>
            <a:pPr marL="514350" indent="-514350">
              <a:buFont typeface="+mj-lt"/>
              <a:buAutoNum type="arabicPeriod"/>
            </a:pPr>
            <a:r>
              <a:rPr lang="is-IS" sz="2800" dirty="0" smtClean="0"/>
              <a:t>Stuðla að því að samkomulagið við ríkið verði endurnýjað.</a:t>
            </a:r>
          </a:p>
          <a:p>
            <a:pPr marL="514350" indent="-514350">
              <a:lnSpc>
                <a:spcPct val="150000"/>
              </a:lnSpc>
              <a:buFont typeface="+mj-lt"/>
              <a:buAutoNum type="arabicPeriod"/>
            </a:pPr>
            <a:r>
              <a:rPr lang="is-IS" sz="2800" dirty="0" smtClean="0"/>
              <a:t>Stuðla að því að kirkjugarðafrumvarpið verði að lögum.</a:t>
            </a:r>
          </a:p>
          <a:p>
            <a:pPr marL="514350" indent="-514350">
              <a:buFont typeface="+mj-lt"/>
              <a:buAutoNum type="arabicPeriod"/>
            </a:pPr>
            <a:r>
              <a:rPr lang="is-IS" sz="2800" dirty="0" smtClean="0"/>
              <a:t>Kostnaðargreina alla kirkjugarða á landinu og greiða þeim af framlagi ríkisins í hlutfalli við þann kostnað.</a:t>
            </a:r>
            <a:endParaRPr lang="is-IS" sz="2800" dirty="0"/>
          </a:p>
        </p:txBody>
      </p:sp>
    </p:spTree>
    <p:extLst>
      <p:ext uri="{BB962C8B-B14F-4D97-AF65-F5344CB8AC3E}">
        <p14:creationId xmlns:p14="http://schemas.microsoft.com/office/powerpoint/2010/main" val="3481503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57" y="533772"/>
            <a:ext cx="9613861" cy="1080938"/>
          </a:xfrm>
        </p:spPr>
        <p:txBody>
          <a:bodyPr/>
          <a:lstStyle/>
          <a:p>
            <a:r>
              <a:rPr lang="is-IS" dirty="0" smtClean="0"/>
              <a:t>Samkomulagið við ríkið – gjaldalíkan frá 2005</a:t>
            </a:r>
            <a:endParaRPr lang="is-IS" dirty="0"/>
          </a:p>
        </p:txBody>
      </p:sp>
      <p:sp>
        <p:nvSpPr>
          <p:cNvPr id="3" name="TextBox 2"/>
          <p:cNvSpPr txBox="1"/>
          <p:nvPr/>
        </p:nvSpPr>
        <p:spPr>
          <a:xfrm>
            <a:off x="694677" y="2092372"/>
            <a:ext cx="11188929" cy="4154984"/>
          </a:xfrm>
          <a:prstGeom prst="rect">
            <a:avLst/>
          </a:prstGeom>
          <a:noFill/>
        </p:spPr>
        <p:txBody>
          <a:bodyPr wrap="square" rtlCol="0">
            <a:spAutoFit/>
          </a:bodyPr>
          <a:lstStyle/>
          <a:p>
            <a:r>
              <a:rPr lang="is-IS" sz="2200" dirty="0" smtClean="0"/>
              <a:t>Hugmyndafræði </a:t>
            </a:r>
            <a:r>
              <a:rPr lang="is-IS" sz="2200" dirty="0"/>
              <a:t>reiknilíkansins felst í því </a:t>
            </a:r>
            <a:r>
              <a:rPr lang="is-IS" sz="2200" dirty="0" smtClean="0"/>
              <a:t>að hver </a:t>
            </a:r>
            <a:r>
              <a:rPr lang="is-IS" sz="2200" dirty="0"/>
              <a:t>kirkjugarður fái rekstrarfé sem nægir til að sjá </a:t>
            </a:r>
            <a:r>
              <a:rPr lang="is-IS" sz="2200" dirty="0" smtClean="0"/>
              <a:t>um garðinn </a:t>
            </a:r>
            <a:r>
              <a:rPr lang="is-IS" sz="2200" dirty="0"/>
              <a:t>í samræmi </a:t>
            </a:r>
            <a:r>
              <a:rPr lang="is-IS" sz="2200" dirty="0" smtClean="0"/>
              <a:t>við lagaskyldur </a:t>
            </a:r>
            <a:r>
              <a:rPr lang="is-IS" sz="2200" dirty="0"/>
              <a:t>hans og í réttu </a:t>
            </a:r>
            <a:r>
              <a:rPr lang="is-IS" sz="2200" dirty="0" smtClean="0"/>
              <a:t>hlutfalli við </a:t>
            </a:r>
            <a:r>
              <a:rPr lang="is-IS" sz="2200" dirty="0"/>
              <a:t>umsvif og kostnað við þann lögboðna rekstur. </a:t>
            </a:r>
            <a:endParaRPr lang="is-IS" sz="2200" dirty="0" smtClean="0"/>
          </a:p>
          <a:p>
            <a:endParaRPr lang="is-IS" sz="2200" dirty="0" smtClean="0"/>
          </a:p>
          <a:p>
            <a:r>
              <a:rPr lang="is-IS" sz="2200" dirty="0" smtClean="0"/>
              <a:t>Hverjir reikna út og hverjir úthluta rekstrarfénu?  Ríkið reiknar en kirkjugarðaráð úthlutar.</a:t>
            </a:r>
          </a:p>
          <a:p>
            <a:endParaRPr lang="is-IS" sz="2200" dirty="0"/>
          </a:p>
          <a:p>
            <a:r>
              <a:rPr lang="is-IS" sz="2200" dirty="0" smtClean="0"/>
              <a:t>Við vitum að útreikningar ríkisins, eins og þeir hafa verið frá 2009, eru ekki </a:t>
            </a:r>
            <a:r>
              <a:rPr lang="is-IS" sz="2200" i="1" dirty="0" smtClean="0"/>
              <a:t>„í réttu hlutfalli við umsvif og kostnað við þann lögboðna rekstur“  </a:t>
            </a:r>
          </a:p>
          <a:p>
            <a:r>
              <a:rPr lang="is-IS" sz="2200" dirty="0" smtClean="0">
                <a:solidFill>
                  <a:srgbClr val="FFFF00"/>
                </a:solidFill>
              </a:rPr>
              <a:t>En hvernig er með úthlutun framlagsins?  Er þörf á að breyta skiptingunni innbyrðis?  </a:t>
            </a:r>
          </a:p>
          <a:p>
            <a:endParaRPr lang="is-IS" sz="2200" dirty="0"/>
          </a:p>
          <a:p>
            <a:r>
              <a:rPr lang="is-IS" sz="2200" dirty="0" smtClean="0"/>
              <a:t>Við skulum hugleiða þetta saman í þessu erindi.</a:t>
            </a:r>
            <a:endParaRPr lang="is-IS" sz="2200" dirty="0"/>
          </a:p>
        </p:txBody>
      </p:sp>
      <p:sp>
        <p:nvSpPr>
          <p:cNvPr id="5" name="Slide Number Placeholder 4"/>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4881980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0321" y="976778"/>
            <a:ext cx="11290006" cy="5509200"/>
          </a:xfrm>
          <a:prstGeom prst="rect">
            <a:avLst/>
          </a:prstGeom>
          <a:noFill/>
        </p:spPr>
        <p:txBody>
          <a:bodyPr wrap="square" rtlCol="0">
            <a:spAutoFit/>
          </a:bodyPr>
          <a:lstStyle/>
          <a:p>
            <a:r>
              <a:rPr lang="is-IS" sz="2200" dirty="0"/>
              <a:t>Gjaldalíkanið sem ríkið notar við útreikninga framlagsins byggir á þremur </a:t>
            </a:r>
            <a:r>
              <a:rPr lang="is-IS" sz="2200" dirty="0" smtClean="0"/>
              <a:t>útgangspunktum </a:t>
            </a:r>
            <a:r>
              <a:rPr lang="is-IS" sz="2200" dirty="0"/>
              <a:t>(einingaverðum) sem voru verðlagðir 2005, þ.e. í upphafi samkomulagsins:</a:t>
            </a:r>
          </a:p>
          <a:p>
            <a:endParaRPr lang="is-IS" sz="2200" dirty="0"/>
          </a:p>
          <a:p>
            <a:pPr marL="457200" indent="-457200">
              <a:buAutoNum type="arabicPeriod"/>
            </a:pPr>
            <a:r>
              <a:rPr lang="is-IS" sz="2200" dirty="0"/>
              <a:t>Stærð grafarsvæðis og stækkun þess = </a:t>
            </a:r>
            <a:r>
              <a:rPr lang="is-IS" sz="2200" dirty="0">
                <a:solidFill>
                  <a:srgbClr val="FFFF00"/>
                </a:solidFill>
              </a:rPr>
              <a:t>fermetraverð = </a:t>
            </a:r>
            <a:r>
              <a:rPr lang="is-IS" sz="2200" dirty="0" smtClean="0">
                <a:solidFill>
                  <a:srgbClr val="FFFF00"/>
                </a:solidFill>
              </a:rPr>
              <a:t>umhirðugjald = </a:t>
            </a:r>
            <a:r>
              <a:rPr lang="is-IS" sz="2200" dirty="0">
                <a:solidFill>
                  <a:srgbClr val="FFFF00"/>
                </a:solidFill>
              </a:rPr>
              <a:t>80% af heild</a:t>
            </a:r>
            <a:r>
              <a:rPr lang="is-IS" sz="2200" dirty="0"/>
              <a:t>.</a:t>
            </a:r>
          </a:p>
          <a:p>
            <a:r>
              <a:rPr lang="is-IS" sz="2200" dirty="0"/>
              <a:t>	Á að </a:t>
            </a:r>
            <a:r>
              <a:rPr lang="is-IS" sz="2200" dirty="0" smtClean="0"/>
              <a:t>fjármagna umhirðu, launakostnað</a:t>
            </a:r>
            <a:r>
              <a:rPr lang="is-IS" sz="2200" dirty="0"/>
              <a:t>, byggingakostnað og rekskstur </a:t>
            </a:r>
            <a:r>
              <a:rPr lang="is-IS" sz="2200" dirty="0" smtClean="0"/>
              <a:t>fasteigna</a:t>
            </a:r>
            <a:r>
              <a:rPr lang="is-IS" sz="2200" dirty="0"/>
              <a:t>, </a:t>
            </a:r>
            <a:r>
              <a:rPr lang="is-IS" sz="2200" dirty="0" smtClean="0"/>
              <a:t>	vélakaup </a:t>
            </a:r>
            <a:r>
              <a:rPr lang="is-IS" sz="2200" dirty="0"/>
              <a:t>og </a:t>
            </a:r>
            <a:r>
              <a:rPr lang="is-IS" sz="2200" dirty="0" smtClean="0"/>
              <a:t>rekstur </a:t>
            </a:r>
            <a:r>
              <a:rPr lang="is-IS" sz="2200" dirty="0"/>
              <a:t>véla og nær allt nema grafarkostnað.</a:t>
            </a:r>
          </a:p>
          <a:p>
            <a:endParaRPr lang="is-IS" sz="2200" dirty="0"/>
          </a:p>
          <a:p>
            <a:pPr marL="457200" indent="-457200">
              <a:buFont typeface="+mj-lt"/>
              <a:buAutoNum type="arabicPeriod" startAt="2"/>
            </a:pPr>
            <a:r>
              <a:rPr lang="is-IS" sz="2200" dirty="0"/>
              <a:t>Fjöldi duft – og kistugrafa á ári = </a:t>
            </a:r>
            <a:r>
              <a:rPr lang="is-IS" sz="2200" dirty="0">
                <a:solidFill>
                  <a:srgbClr val="FFFF00"/>
                </a:solidFill>
              </a:rPr>
              <a:t>grafarverð = </a:t>
            </a:r>
            <a:r>
              <a:rPr lang="is-IS" sz="2200" dirty="0" smtClean="0">
                <a:solidFill>
                  <a:srgbClr val="FFFF00"/>
                </a:solidFill>
              </a:rPr>
              <a:t>greftrunargjald = 18</a:t>
            </a:r>
            <a:r>
              <a:rPr lang="is-IS" sz="2200" dirty="0">
                <a:solidFill>
                  <a:srgbClr val="FFFF00"/>
                </a:solidFill>
              </a:rPr>
              <a:t>% af heild</a:t>
            </a:r>
            <a:r>
              <a:rPr lang="is-IS" sz="2200" dirty="0"/>
              <a:t>. </a:t>
            </a:r>
          </a:p>
          <a:p>
            <a:r>
              <a:rPr lang="is-IS" sz="2200" dirty="0"/>
              <a:t>	Á að fjármagna launakostnað grafara, vélakaup og rekstur </a:t>
            </a:r>
            <a:r>
              <a:rPr lang="is-IS" sz="2200" dirty="0" smtClean="0"/>
              <a:t>við grafartökur.</a:t>
            </a:r>
            <a:endParaRPr lang="is-IS" sz="2200" dirty="0"/>
          </a:p>
          <a:p>
            <a:endParaRPr lang="is-IS" sz="2200" dirty="0"/>
          </a:p>
          <a:p>
            <a:pPr marL="457200" indent="-457200">
              <a:buFont typeface="+mj-lt"/>
              <a:buAutoNum type="arabicPeriod" startAt="3"/>
            </a:pPr>
            <a:r>
              <a:rPr lang="is-IS" sz="2200" dirty="0"/>
              <a:t>Fjöldi bálfara á ári = </a:t>
            </a:r>
            <a:r>
              <a:rPr lang="is-IS" sz="2200" dirty="0">
                <a:solidFill>
                  <a:srgbClr val="FFFF00"/>
                </a:solidFill>
              </a:rPr>
              <a:t>framlag til bálstofunnar í Fossvogi = 2% af heild</a:t>
            </a:r>
            <a:r>
              <a:rPr lang="is-IS" sz="2200" dirty="0"/>
              <a:t>.</a:t>
            </a:r>
          </a:p>
          <a:p>
            <a:r>
              <a:rPr lang="is-IS" sz="2200" dirty="0"/>
              <a:t>	 Á að fjármagna rekstur bálstofunnar í  </a:t>
            </a:r>
            <a:r>
              <a:rPr lang="is-IS" sz="2200" dirty="0" smtClean="0"/>
              <a:t>Fossvogi:  Húsnæði, launakostnað og rekstur.</a:t>
            </a:r>
            <a:endParaRPr lang="is-IS" sz="2200" dirty="0"/>
          </a:p>
          <a:p>
            <a:pPr marL="457200" indent="-457200">
              <a:buAutoNum type="arabicPeriod" startAt="3"/>
            </a:pPr>
            <a:endParaRPr lang="is-IS" sz="2200" dirty="0"/>
          </a:p>
          <a:p>
            <a:r>
              <a:rPr lang="is-IS" sz="2200" dirty="0"/>
              <a:t>Samkomulagið </a:t>
            </a:r>
            <a:r>
              <a:rPr lang="is-IS" sz="2200" dirty="0" smtClean="0"/>
              <a:t>kveður á </a:t>
            </a:r>
            <a:r>
              <a:rPr lang="is-IS" sz="2200" dirty="0"/>
              <a:t>um að einingaverðin </a:t>
            </a:r>
            <a:r>
              <a:rPr lang="is-IS" sz="2200" dirty="0" smtClean="0"/>
              <a:t>séu uppreiknuð </a:t>
            </a:r>
            <a:r>
              <a:rPr lang="is-IS" sz="2200" dirty="0"/>
              <a:t>skv. verðlagsforsendum fjárlaga með ákveðnum hætti.  Vægi launa er 40% og 60% vegna annars kostnaðar</a:t>
            </a:r>
            <a:r>
              <a:rPr lang="is-IS" sz="2200" dirty="0" smtClean="0"/>
              <a:t>.</a:t>
            </a:r>
            <a:endParaRPr lang="is-IS" sz="2200" dirty="0"/>
          </a:p>
        </p:txBody>
      </p:sp>
      <p:pic>
        <p:nvPicPr>
          <p:cNvPr id="3" name="Picture 2"/>
          <p:cNvPicPr>
            <a:picLocks noChangeAspect="1"/>
          </p:cNvPicPr>
          <p:nvPr/>
        </p:nvPicPr>
        <p:blipFill>
          <a:blip r:embed="rId3"/>
          <a:stretch>
            <a:fillRect/>
          </a:stretch>
        </p:blipFill>
        <p:spPr>
          <a:xfrm>
            <a:off x="446304" y="0"/>
            <a:ext cx="10108044" cy="1079086"/>
          </a:xfrm>
          <a:prstGeom prst="rect">
            <a:avLst/>
          </a:prstGeom>
        </p:spPr>
      </p:pic>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31685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wipe(down)">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wipe(down)">
                                      <p:cBhvr>
                                        <p:cTn id="25" dur="500"/>
                                        <p:tgtEl>
                                          <p:spTgt spid="2">
                                            <p:txEl>
                                              <p:pRg st="5" end="5"/>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Effect transition="in" filter="wipe(down)">
                                      <p:cBhvr>
                                        <p:cTn id="28" dur="500"/>
                                        <p:tgtEl>
                                          <p:spTgt spid="2">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animEffect transition="in" filter="wipe(down)">
                                      <p:cBhvr>
                                        <p:cTn id="33" dur="500"/>
                                        <p:tgtEl>
                                          <p:spTgt spid="2">
                                            <p:txEl>
                                              <p:pRg st="8" end="8"/>
                                            </p:txEl>
                                          </p:spTgt>
                                        </p:tgtEl>
                                      </p:cBhvr>
                                    </p:animEffect>
                                  </p:childTnLst>
                                </p:cTn>
                              </p:par>
                              <p:par>
                                <p:cTn id="34" presetID="22" presetClass="entr" presetSubtype="4" fill="hold" nodeType="withEffect">
                                  <p:stCondLst>
                                    <p:cond delay="0"/>
                                  </p:stCondLst>
                                  <p:childTnLst>
                                    <p:set>
                                      <p:cBhvr>
                                        <p:cTn id="35" dur="1" fill="hold">
                                          <p:stCondLst>
                                            <p:cond delay="0"/>
                                          </p:stCondLst>
                                        </p:cTn>
                                        <p:tgtEl>
                                          <p:spTgt spid="2">
                                            <p:txEl>
                                              <p:pRg st="9" end="9"/>
                                            </p:txEl>
                                          </p:spTgt>
                                        </p:tgtEl>
                                        <p:attrNameLst>
                                          <p:attrName>style.visibility</p:attrName>
                                        </p:attrNameLst>
                                      </p:cBhvr>
                                      <p:to>
                                        <p:strVal val="visible"/>
                                      </p:to>
                                    </p:set>
                                    <p:animEffect transition="in" filter="wipe(down)">
                                      <p:cBhvr>
                                        <p:cTn id="36" dur="500"/>
                                        <p:tgtEl>
                                          <p:spTgt spid="2">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2">
                                            <p:txEl>
                                              <p:pRg st="11" end="11"/>
                                            </p:txEl>
                                          </p:spTgt>
                                        </p:tgtEl>
                                        <p:attrNameLst>
                                          <p:attrName>style.visibility</p:attrName>
                                        </p:attrNameLst>
                                      </p:cBhvr>
                                      <p:to>
                                        <p:strVal val="visible"/>
                                      </p:to>
                                    </p:set>
                                    <p:animEffect transition="in" filter="wipe(down)">
                                      <p:cBhvr>
                                        <p:cTn id="41"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221" y="753228"/>
            <a:ext cx="9828961" cy="1080938"/>
          </a:xfrm>
        </p:spPr>
        <p:txBody>
          <a:bodyPr/>
          <a:lstStyle/>
          <a:p>
            <a:r>
              <a:rPr lang="is-IS" dirty="0" smtClean="0"/>
              <a:t>Hvaða reglur gilda við úthlutun framlagsins til kirkjugarða landsins?</a:t>
            </a:r>
            <a:endParaRPr lang="is-IS" dirty="0"/>
          </a:p>
        </p:txBody>
      </p:sp>
      <p:sp>
        <p:nvSpPr>
          <p:cNvPr id="3" name="TextBox 2"/>
          <p:cNvSpPr txBox="1"/>
          <p:nvPr/>
        </p:nvSpPr>
        <p:spPr>
          <a:xfrm>
            <a:off x="449178" y="2157663"/>
            <a:ext cx="11237495" cy="4154984"/>
          </a:xfrm>
          <a:prstGeom prst="rect">
            <a:avLst/>
          </a:prstGeom>
          <a:noFill/>
        </p:spPr>
        <p:txBody>
          <a:bodyPr wrap="square" rtlCol="0">
            <a:spAutoFit/>
          </a:bodyPr>
          <a:lstStyle/>
          <a:p>
            <a:r>
              <a:rPr lang="is-IS" sz="2200" dirty="0" smtClean="0"/>
              <a:t>Í upphafi úthlutunar árið 2005 var kirkjugörðum landsins skipt niður í  10 flokka eftir stærð og umsvifum.  Dreifbýlisgarðar, þar sem jarðsett var einu sinni á ári eða jafnvel sjaldnar, voru settir í flokk 1 (77 talsins) og síðan hækkaði talan og garðarnir stækkuðu og þeim fækkaði þangða til einn var eftir sem fékk 10. númerið.</a:t>
            </a:r>
          </a:p>
          <a:p>
            <a:endParaRPr lang="is-IS" sz="2200" dirty="0" smtClean="0"/>
          </a:p>
          <a:p>
            <a:r>
              <a:rPr lang="is-IS" sz="2200" dirty="0" smtClean="0"/>
              <a:t>Fermetra- og grafarverði var frá upphafi skipt niður á kirkjugarðaflokkana og í upphafi nýja kerfisins fluttust umtalsverðar upphæðir frá þéttbýlisgörðum yfir á dreifbýlisgarða.  </a:t>
            </a:r>
          </a:p>
          <a:p>
            <a:endParaRPr lang="is-IS" sz="2200" dirty="0"/>
          </a:p>
          <a:p>
            <a:r>
              <a:rPr lang="is-IS" sz="2200" dirty="0" smtClean="0"/>
              <a:t>Á næstu glæru má sjá einingaverðin eins og þau eru á yfirstandandi ári.</a:t>
            </a:r>
          </a:p>
          <a:p>
            <a:r>
              <a:rPr lang="is-IS" sz="2200" dirty="0" smtClean="0"/>
              <a:t> </a:t>
            </a:r>
          </a:p>
          <a:p>
            <a:endParaRPr lang="is-IS" sz="2200" dirty="0" smtClean="0"/>
          </a:p>
          <a:p>
            <a:endParaRPr lang="is-IS" sz="2200" dirty="0"/>
          </a:p>
        </p:txBody>
      </p:sp>
      <p:sp>
        <p:nvSpPr>
          <p:cNvPr id="6" name="Slide Number Placeholder 5"/>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1157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41157" y="1979056"/>
            <a:ext cx="9809748" cy="4192392"/>
          </a:xfrm>
          <a:prstGeom prst="rect">
            <a:avLst/>
          </a:prstGeom>
        </p:spPr>
      </p:pic>
      <p:sp>
        <p:nvSpPr>
          <p:cNvPr id="5" name="TextBox 4"/>
          <p:cNvSpPr txBox="1"/>
          <p:nvPr/>
        </p:nvSpPr>
        <p:spPr>
          <a:xfrm>
            <a:off x="449179" y="457200"/>
            <a:ext cx="9753600" cy="1384995"/>
          </a:xfrm>
          <a:prstGeom prst="rect">
            <a:avLst/>
          </a:prstGeom>
          <a:noFill/>
        </p:spPr>
        <p:txBody>
          <a:bodyPr wrap="square" rtlCol="0">
            <a:spAutoFit/>
          </a:bodyPr>
          <a:lstStyle/>
          <a:p>
            <a:r>
              <a:rPr lang="is-IS" sz="2800" dirty="0" smtClean="0"/>
              <a:t>Einingaverð til kirkjugarða 2016.  Flokkurinn ræður upphæð einingaverðs og stærð grafarsvæða og fjöldi greftrana ræður tekjum hvers garðs.</a:t>
            </a:r>
            <a:endParaRPr lang="is-IS" sz="2800" dirty="0"/>
          </a:p>
        </p:txBody>
      </p:sp>
      <p:sp>
        <p:nvSpPr>
          <p:cNvPr id="7" name="Slide Number Placeholder 6"/>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66680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0842" y="521369"/>
            <a:ext cx="9906000" cy="1446550"/>
          </a:xfrm>
          <a:prstGeom prst="rect">
            <a:avLst/>
          </a:prstGeom>
          <a:noFill/>
        </p:spPr>
        <p:txBody>
          <a:bodyPr wrap="square" rtlCol="0">
            <a:spAutoFit/>
          </a:bodyPr>
          <a:lstStyle/>
          <a:p>
            <a:r>
              <a:rPr lang="is-IS" sz="2200" dirty="0" smtClean="0"/>
              <a:t>Á myndunum hér á eftir má sjá skiptinguna 2016 eins og hún kemur frá ríkinu.  Þessar upphæðir komu síðan til skiptanna hjá kirkjugarðaráði í byrjun árs að fenginni tillögu frá stjórn KGSÍ.  Taflan með einingaverðum sem sýnd var áðan ræður því síðan hvaða tekjur hver kirkjugarður fær.</a:t>
            </a:r>
            <a:endParaRPr lang="is-IS" sz="2200" dirty="0"/>
          </a:p>
        </p:txBody>
      </p:sp>
      <p:pic>
        <p:nvPicPr>
          <p:cNvPr id="6" name="Picture 5"/>
          <p:cNvPicPr>
            <a:picLocks noChangeAspect="1"/>
          </p:cNvPicPr>
          <p:nvPr/>
        </p:nvPicPr>
        <p:blipFill>
          <a:blip r:embed="rId2"/>
          <a:stretch>
            <a:fillRect/>
          </a:stretch>
        </p:blipFill>
        <p:spPr>
          <a:xfrm>
            <a:off x="320842" y="2687057"/>
            <a:ext cx="8741446" cy="3258912"/>
          </a:xfrm>
          <a:prstGeom prst="rect">
            <a:avLst/>
          </a:prstGeom>
        </p:spPr>
      </p:pic>
      <p:pic>
        <p:nvPicPr>
          <p:cNvPr id="7" name="Picture 6"/>
          <p:cNvPicPr>
            <a:picLocks noChangeAspect="1"/>
          </p:cNvPicPr>
          <p:nvPr/>
        </p:nvPicPr>
        <p:blipFill>
          <a:blip r:embed="rId3"/>
          <a:stretch>
            <a:fillRect/>
          </a:stretch>
        </p:blipFill>
        <p:spPr>
          <a:xfrm>
            <a:off x="9318566" y="2687057"/>
            <a:ext cx="2308199" cy="3258912"/>
          </a:xfrm>
          <a:prstGeom prst="rect">
            <a:avLst/>
          </a:prstGeom>
        </p:spPr>
      </p:pic>
      <p:sp>
        <p:nvSpPr>
          <p:cNvPr id="9" name="Slide Number Placeholder 8"/>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50155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H</a:t>
            </a:r>
            <a:r>
              <a:rPr lang="is-IS" dirty="0" smtClean="0"/>
              <a:t>vað ræður innri skiptingunni?    </a:t>
            </a:r>
            <a:endParaRPr lang="is-IS" dirty="0"/>
          </a:p>
        </p:txBody>
      </p:sp>
      <p:sp>
        <p:nvSpPr>
          <p:cNvPr id="5" name="Slide Number Placeholder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2241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1208" y="448056"/>
            <a:ext cx="9939528" cy="6093976"/>
          </a:xfrm>
          <a:prstGeom prst="rect">
            <a:avLst/>
          </a:prstGeom>
          <a:noFill/>
        </p:spPr>
        <p:txBody>
          <a:bodyPr wrap="square" rtlCol="0">
            <a:spAutoFit/>
          </a:bodyPr>
          <a:lstStyle/>
          <a:p>
            <a:r>
              <a:rPr lang="is-IS" sz="3200" dirty="0"/>
              <a:t>Við gerð </a:t>
            </a:r>
            <a:r>
              <a:rPr lang="is-IS" sz="3200" dirty="0" smtClean="0"/>
              <a:t>innra greiðslulíkansins var í upphafi (2005) </a:t>
            </a:r>
            <a:r>
              <a:rPr lang="is-IS" sz="3200" dirty="0"/>
              <a:t>farið yfir helstu verkliði sem kirkjugörðum er gert skylt að sjá </a:t>
            </a:r>
            <a:r>
              <a:rPr lang="is-IS" sz="3200" dirty="0" smtClean="0"/>
              <a:t>um samkvæmt </a:t>
            </a:r>
            <a:r>
              <a:rPr lang="is-IS" sz="3200" dirty="0"/>
              <a:t>lögum</a:t>
            </a:r>
            <a:r>
              <a:rPr lang="is-IS" sz="3200" dirty="0" smtClean="0"/>
              <a:t>:</a:t>
            </a:r>
          </a:p>
          <a:p>
            <a:endParaRPr lang="is-IS" dirty="0"/>
          </a:p>
          <a:p>
            <a:pPr marL="285750" lvl="0" indent="-285750">
              <a:buClr>
                <a:srgbClr val="FFFF00"/>
              </a:buClr>
              <a:buFont typeface="Wingdings" panose="05000000000000000000" pitchFamily="2" charset="2"/>
              <a:buChar char="Ø"/>
            </a:pPr>
            <a:r>
              <a:rPr lang="is-IS" sz="2300" dirty="0"/>
              <a:t>umhirða grafarsvæða, </a:t>
            </a:r>
          </a:p>
          <a:p>
            <a:pPr marL="285750" lvl="0" indent="-285750">
              <a:buClr>
                <a:srgbClr val="FFFF00"/>
              </a:buClr>
              <a:buFont typeface="Wingdings" panose="05000000000000000000" pitchFamily="2" charset="2"/>
              <a:buChar char="Ø"/>
            </a:pPr>
            <a:r>
              <a:rPr lang="is-IS" sz="2300" dirty="0"/>
              <a:t>grafartaka, </a:t>
            </a:r>
          </a:p>
          <a:p>
            <a:pPr marL="285750" lvl="0" indent="-285750">
              <a:buClr>
                <a:srgbClr val="FFFF00"/>
              </a:buClr>
              <a:buFont typeface="Wingdings" panose="05000000000000000000" pitchFamily="2" charset="2"/>
              <a:buChar char="Ø"/>
            </a:pPr>
            <a:r>
              <a:rPr lang="is-IS" sz="2300" dirty="0" smtClean="0"/>
              <a:t>áhalda og vélakaup og viðhald, </a:t>
            </a:r>
            <a:endParaRPr lang="is-IS" sz="2300" dirty="0"/>
          </a:p>
          <a:p>
            <a:pPr marL="285750" lvl="0" indent="-285750">
              <a:buClr>
                <a:srgbClr val="FFFF00"/>
              </a:buClr>
              <a:buFont typeface="Wingdings" panose="05000000000000000000" pitchFamily="2" charset="2"/>
              <a:buChar char="Ø"/>
            </a:pPr>
            <a:r>
              <a:rPr lang="is-IS" sz="2300" dirty="0"/>
              <a:t>prestkostnaður, </a:t>
            </a:r>
          </a:p>
          <a:p>
            <a:pPr marL="285750" lvl="0" indent="-285750">
              <a:buClr>
                <a:srgbClr val="FFFF00"/>
              </a:buClr>
              <a:buFont typeface="Wingdings" panose="05000000000000000000" pitchFamily="2" charset="2"/>
              <a:buChar char="Ø"/>
            </a:pPr>
            <a:r>
              <a:rPr lang="is-IS" sz="2300" dirty="0" smtClean="0">
                <a:solidFill>
                  <a:schemeClr val="tx2">
                    <a:lumMod val="25000"/>
                  </a:schemeClr>
                </a:solidFill>
              </a:rPr>
              <a:t>húsnæðiskostnaður og viðhald fasteigna, </a:t>
            </a:r>
            <a:endParaRPr lang="is-IS" sz="2300" dirty="0">
              <a:solidFill>
                <a:schemeClr val="tx2">
                  <a:lumMod val="25000"/>
                </a:schemeClr>
              </a:solidFill>
            </a:endParaRPr>
          </a:p>
          <a:p>
            <a:pPr marL="285750" lvl="0" indent="-285750">
              <a:buClr>
                <a:srgbClr val="FFFF00"/>
              </a:buClr>
              <a:buFont typeface="Wingdings" panose="05000000000000000000" pitchFamily="2" charset="2"/>
              <a:buChar char="Ø"/>
            </a:pPr>
            <a:r>
              <a:rPr lang="is-IS" sz="2300" dirty="0" smtClean="0">
                <a:solidFill>
                  <a:schemeClr val="tx2">
                    <a:lumMod val="25000"/>
                  </a:schemeClr>
                </a:solidFill>
              </a:rPr>
              <a:t>launa- og stjórnunarkostnaður</a:t>
            </a:r>
            <a:r>
              <a:rPr lang="is-IS" sz="2300" dirty="0">
                <a:solidFill>
                  <a:schemeClr val="tx2">
                    <a:lumMod val="25000"/>
                  </a:schemeClr>
                </a:solidFill>
              </a:rPr>
              <a:t>, </a:t>
            </a:r>
          </a:p>
          <a:p>
            <a:pPr marL="285750" lvl="0" indent="-285750">
              <a:buClr>
                <a:srgbClr val="FFFF00"/>
              </a:buClr>
              <a:buFont typeface="Wingdings" panose="05000000000000000000" pitchFamily="2" charset="2"/>
              <a:buChar char="Ø"/>
            </a:pPr>
            <a:r>
              <a:rPr lang="is-IS" sz="2300" dirty="0">
                <a:solidFill>
                  <a:schemeClr val="tx2">
                    <a:lumMod val="25000"/>
                  </a:schemeClr>
                </a:solidFill>
              </a:rPr>
              <a:t>nýframkvæmdir o.fl. </a:t>
            </a:r>
          </a:p>
          <a:p>
            <a:pPr>
              <a:buClr>
                <a:srgbClr val="FFFF00"/>
              </a:buClr>
            </a:pPr>
            <a:r>
              <a:rPr lang="is-IS" sz="2300" dirty="0" smtClean="0"/>
              <a:t>Auk </a:t>
            </a:r>
            <a:r>
              <a:rPr lang="is-IS" sz="2300" dirty="0"/>
              <a:t>þess hafa stærstu kirkjugarðar landsins (9. og 10.fl.) haft á höndum aukaþjónustu, sem ekki er lögbundin:</a:t>
            </a:r>
          </a:p>
          <a:p>
            <a:pPr marL="285750" lvl="0" indent="-285750">
              <a:buClr>
                <a:srgbClr val="FFFF00"/>
              </a:buClr>
              <a:buFont typeface="Wingdings" panose="05000000000000000000" pitchFamily="2" charset="2"/>
              <a:buChar char="Ø"/>
            </a:pPr>
            <a:r>
              <a:rPr lang="is-IS" sz="2300" dirty="0">
                <a:solidFill>
                  <a:srgbClr val="92D050"/>
                </a:solidFill>
              </a:rPr>
              <a:t>líkhúsrekstur, </a:t>
            </a:r>
          </a:p>
          <a:p>
            <a:pPr marL="285750" lvl="0" indent="-285750">
              <a:buClr>
                <a:srgbClr val="FFFF00"/>
              </a:buClr>
              <a:buFont typeface="Wingdings" panose="05000000000000000000" pitchFamily="2" charset="2"/>
              <a:buChar char="Ø"/>
            </a:pPr>
            <a:r>
              <a:rPr lang="is-IS" sz="2300" dirty="0">
                <a:solidFill>
                  <a:srgbClr val="92D050"/>
                </a:solidFill>
              </a:rPr>
              <a:t>athafnarými </a:t>
            </a:r>
            <a:r>
              <a:rPr lang="is-IS" sz="2300" dirty="0" smtClean="0">
                <a:solidFill>
                  <a:srgbClr val="92D050"/>
                </a:solidFill>
              </a:rPr>
              <a:t> </a:t>
            </a:r>
            <a:endParaRPr lang="is-IS" sz="2300" dirty="0">
              <a:solidFill>
                <a:srgbClr val="92D050"/>
              </a:solidFill>
            </a:endParaRPr>
          </a:p>
          <a:p>
            <a:pPr marL="285750" lvl="0" indent="-285750">
              <a:buClr>
                <a:srgbClr val="FFFF00"/>
              </a:buClr>
              <a:buFont typeface="Wingdings" panose="05000000000000000000" pitchFamily="2" charset="2"/>
              <a:buChar char="Ø"/>
            </a:pPr>
            <a:r>
              <a:rPr lang="is-IS" sz="2300" dirty="0" smtClean="0">
                <a:solidFill>
                  <a:srgbClr val="92D050"/>
                </a:solidFill>
              </a:rPr>
              <a:t>bálstofu</a:t>
            </a:r>
            <a:endParaRPr lang="is-IS" sz="2300" dirty="0">
              <a:solidFill>
                <a:srgbClr val="92D050"/>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375872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down)">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down)">
                                      <p:cBhvr>
                                        <p:cTn id="26" dur="500"/>
                                        <p:tgtEl>
                                          <p:spTgt spid="3">
                                            <p:txEl>
                                              <p:pRg st="6" end="6"/>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wipe(down)">
                                      <p:cBhvr>
                                        <p:cTn id="29" dur="500"/>
                                        <p:tgtEl>
                                          <p:spTgt spid="3">
                                            <p:txEl>
                                              <p:pRg st="7" end="7"/>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wipe(down)">
                                      <p:cBhvr>
                                        <p:cTn id="40" dur="500"/>
                                        <p:tgtEl>
                                          <p:spTgt spid="3">
                                            <p:txEl>
                                              <p:pRg st="10" end="10"/>
                                            </p:txEl>
                                          </p:spTgt>
                                        </p:tgtEl>
                                      </p:cBhvr>
                                    </p:animEffect>
                                  </p:childTnLst>
                                </p:cTn>
                              </p:par>
                              <p:par>
                                <p:cTn id="41" presetID="22" presetClass="entr" presetSubtype="4"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wipe(down)">
                                      <p:cBhvr>
                                        <p:cTn id="43" dur="500"/>
                                        <p:tgtEl>
                                          <p:spTgt spid="3">
                                            <p:txEl>
                                              <p:pRg st="11" end="11"/>
                                            </p:txEl>
                                          </p:spTgt>
                                        </p:tgtEl>
                                      </p:cBhvr>
                                    </p:animEffect>
                                  </p:childTnLst>
                                </p:cTn>
                              </p:par>
                              <p:par>
                                <p:cTn id="44" presetID="22" presetClass="entr" presetSubtype="4" fill="hold" nodeType="withEffect">
                                  <p:stCondLst>
                                    <p:cond delay="0"/>
                                  </p:stCondLst>
                                  <p:childTnLst>
                                    <p:set>
                                      <p:cBhvr>
                                        <p:cTn id="45" dur="1" fill="hold">
                                          <p:stCondLst>
                                            <p:cond delay="0"/>
                                          </p:stCondLst>
                                        </p:cTn>
                                        <p:tgtEl>
                                          <p:spTgt spid="3">
                                            <p:txEl>
                                              <p:pRg st="12" end="12"/>
                                            </p:txEl>
                                          </p:spTgt>
                                        </p:tgtEl>
                                        <p:attrNameLst>
                                          <p:attrName>style.visibility</p:attrName>
                                        </p:attrNameLst>
                                      </p:cBhvr>
                                      <p:to>
                                        <p:strVal val="visible"/>
                                      </p:to>
                                    </p:set>
                                    <p:animEffect transition="in" filter="wipe(down)">
                                      <p:cBhvr>
                                        <p:cTn id="46"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Ákveðið var í upphafi að kostnaður við líkhús og athafnarými yrði ekki inni í gjaldalíkaninu.</a:t>
            </a:r>
            <a:endParaRPr lang="is-IS" dirty="0"/>
          </a:p>
        </p:txBody>
      </p:sp>
      <p:sp>
        <p:nvSpPr>
          <p:cNvPr id="3" name="Content Placeholder 2"/>
          <p:cNvSpPr>
            <a:spLocks noGrp="1"/>
          </p:cNvSpPr>
          <p:nvPr>
            <p:ph idx="1"/>
          </p:nvPr>
        </p:nvSpPr>
        <p:spPr/>
        <p:txBody>
          <a:bodyPr>
            <a:noAutofit/>
          </a:bodyPr>
          <a:lstStyle/>
          <a:p>
            <a:pPr marL="0" lvl="0" indent="0">
              <a:buClr>
                <a:srgbClr val="FFFF00"/>
              </a:buClr>
              <a:buNone/>
            </a:pPr>
            <a:r>
              <a:rPr lang="is-IS" sz="2600" dirty="0" smtClean="0"/>
              <a:t>Líkhúsrekstur og rekstur athafnarýma eru ekki lögbundin verkefni og þess vegna var ákveðið að þeir kirkjugarðar sem hafa annast þann rekstur mundu annað hvort fá sértekjur frá ríkinu eða fá leyfi til að innheimta gjald til að gera reksturinn kostnaðarréttan.</a:t>
            </a:r>
            <a:endParaRPr lang="is-IS" sz="2600" dirty="0"/>
          </a:p>
          <a:p>
            <a:pPr marL="0" lvl="0" indent="0">
              <a:buClr>
                <a:srgbClr val="FFFF00"/>
              </a:buClr>
              <a:buNone/>
            </a:pPr>
            <a:r>
              <a:rPr lang="is-IS" sz="2600" dirty="0" smtClean="0"/>
              <a:t>Flest ykkar sem hér eru á fundi vitið að þetta gekk ekki samkvæmt áætlun. Hvorki sértekjur frá ríkinu né heimild til að innheimta kostnaðinn beint frá dánarbúi gekk eftir.  </a:t>
            </a:r>
          </a:p>
          <a:p>
            <a:pPr marL="0" lvl="0" indent="0">
              <a:buClr>
                <a:srgbClr val="FFFF00"/>
              </a:buClr>
              <a:buNone/>
            </a:pPr>
            <a:r>
              <a:rPr lang="is-IS" sz="2600" dirty="0" smtClean="0"/>
              <a:t>Þessi má geta hér að rekstur líkhúss og athafnarýma í Fossvogi nam 13,1% af heildartekjum KGRP, um 62,5 m.kr. árið 2015.</a:t>
            </a:r>
            <a:endParaRPr lang="is-IS" sz="2600" dirty="0"/>
          </a:p>
        </p:txBody>
      </p:sp>
      <p:sp>
        <p:nvSpPr>
          <p:cNvPr id="5" name="Slide Number Placeholder 4"/>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366610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2635</TotalTime>
  <Words>1021</Words>
  <Application>Microsoft Office PowerPoint</Application>
  <PresentationFormat>Widescreen</PresentationFormat>
  <Paragraphs>101</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vt:lpstr>
      <vt:lpstr>Berlin</vt:lpstr>
      <vt:lpstr>Aðalfundur KGSÍ</vt:lpstr>
      <vt:lpstr>Samkomulagið við ríkið – gjaldalíkan frá 2005</vt:lpstr>
      <vt:lpstr>PowerPoint Presentation</vt:lpstr>
      <vt:lpstr>Hvaða reglur gilda við úthlutun framlagsins til kirkjugarða landsins?</vt:lpstr>
      <vt:lpstr>PowerPoint Presentation</vt:lpstr>
      <vt:lpstr>PowerPoint Presentation</vt:lpstr>
      <vt:lpstr>Hvað ræður innri skiptingunni?    </vt:lpstr>
      <vt:lpstr>PowerPoint Presentation</vt:lpstr>
      <vt:lpstr>Ákveðið var í upphafi að kostnaður við líkhús og athafnarými yrði ekki inni í gjaldalíkaninu.</vt:lpstr>
      <vt:lpstr>Stjórn KGSÍ leggur ekki til að svo stöddu að taka þennan kostnað inn í útdeilinguna.</vt:lpstr>
      <vt:lpstr>Jafnframt því að leysa sértekjumálið þarf KGSÍ að huga að nákvæmari kostnaðargreiningu kirkjugarða.</vt:lpstr>
      <vt:lpstr>Hvernig færi kostnaðargreiningin fram? </vt:lpstr>
      <vt:lpstr>PowerPoint Presentation</vt:lpstr>
      <vt:lpstr>PowerPoint Presentation</vt:lpstr>
      <vt:lpstr>Brýnasta verkefni KGSÍ er kostnaðargreining kirkjugarða</vt:lpstr>
      <vt:lpstr>Að lokum þetta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Aðalfundur KGSÍ</dc:title>
  <dc:creator>Þórsteinn Ragnarsson</dc:creator>
  <cp:lastModifiedBy>Þórsteinn Ragnarsson</cp:lastModifiedBy>
  <cp:revision>49</cp:revision>
  <dcterms:created xsi:type="dcterms:W3CDTF">2016-05-21T15:48:31Z</dcterms:created>
  <dcterms:modified xsi:type="dcterms:W3CDTF">2016-05-23T11:44:05Z</dcterms:modified>
</cp:coreProperties>
</file>